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9" r:id="rId5"/>
    <p:sldId id="273" r:id="rId6"/>
    <p:sldId id="261" r:id="rId7"/>
    <p:sldId id="262" r:id="rId8"/>
    <p:sldId id="263" r:id="rId9"/>
    <p:sldId id="298" r:id="rId10"/>
    <p:sldId id="297" r:id="rId11"/>
    <p:sldId id="299" r:id="rId12"/>
    <p:sldId id="295" r:id="rId13"/>
    <p:sldId id="270" r:id="rId14"/>
    <p:sldId id="265" r:id="rId15"/>
    <p:sldId id="264" r:id="rId16"/>
    <p:sldId id="271" r:id="rId17"/>
    <p:sldId id="272" r:id="rId18"/>
    <p:sldId id="302" r:id="rId19"/>
    <p:sldId id="303" r:id="rId20"/>
    <p:sldId id="304" r:id="rId21"/>
    <p:sldId id="300" r:id="rId22"/>
    <p:sldId id="278" r:id="rId23"/>
    <p:sldId id="266" r:id="rId24"/>
    <p:sldId id="277" r:id="rId25"/>
    <p:sldId id="282" r:id="rId26"/>
    <p:sldId id="296" r:id="rId27"/>
    <p:sldId id="290" r:id="rId28"/>
    <p:sldId id="286" r:id="rId29"/>
    <p:sldId id="301" r:id="rId30"/>
    <p:sldId id="287" r:id="rId31"/>
    <p:sldId id="288" r:id="rId32"/>
    <p:sldId id="289" r:id="rId33"/>
    <p:sldId id="257" r:id="rId34"/>
    <p:sldId id="258" r:id="rId35"/>
    <p:sldId id="259" r:id="rId36"/>
    <p:sldId id="260" r:id="rId37"/>
    <p:sldId id="291" r:id="rId38"/>
    <p:sldId id="292" r:id="rId39"/>
    <p:sldId id="293" r:id="rId40"/>
    <p:sldId id="294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76" autoAdjust="0"/>
  </p:normalViewPr>
  <p:slideViewPr>
    <p:cSldViewPr>
      <p:cViewPr>
        <p:scale>
          <a:sx n="116" d="100"/>
          <a:sy n="116" d="100"/>
        </p:scale>
        <p:origin x="-1554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4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fsl.cs.uiuc.edu/index.php/Special:MLOnline" TargetMode="Externa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Matching Logic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962400"/>
            <a:ext cx="7239000" cy="2590800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Grigore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Rosu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University of Illinois at Urbana-Champaign</a:t>
            </a:r>
          </a:p>
          <a:p>
            <a:endParaRPr lang="en-US" dirty="0" smtClean="0"/>
          </a:p>
          <a:p>
            <a:r>
              <a:rPr lang="en-US" dirty="0" smtClean="0"/>
              <a:t>Joint work with Andrei </a:t>
            </a:r>
            <a:r>
              <a:rPr lang="en-US" dirty="0" err="1" smtClean="0"/>
              <a:t>Stefanescu</a:t>
            </a:r>
            <a:r>
              <a:rPr lang="en-US" dirty="0" smtClean="0"/>
              <a:t> and Chucky Ellison.  Started with Wolfram Schulte at Microsoft Research in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Semantic Approaches</a:t>
            </a:r>
            <a:br>
              <a:rPr lang="en-US" dirty="0" smtClean="0"/>
            </a:br>
            <a:r>
              <a:rPr lang="en-US" dirty="0" smtClean="0"/>
              <a:t>-</a:t>
            </a:r>
            <a:r>
              <a:rPr lang="en-US" dirty="0" err="1" smtClean="0"/>
              <a:t>Denotational</a:t>
            </a:r>
            <a:r>
              <a:rPr lang="en-US" dirty="0" smtClean="0"/>
              <a:t> Semantics-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Reasonable trade-offs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Mathematical model, somehow compositional</a:t>
            </a:r>
          </a:p>
          <a:p>
            <a:r>
              <a:rPr lang="en-US" dirty="0" smtClean="0"/>
              <a:t>Not very executable</a:t>
            </a:r>
          </a:p>
          <a:p>
            <a:pPr lvl="1"/>
            <a:r>
              <a:rPr lang="en-US" dirty="0" err="1" smtClean="0"/>
              <a:t>Norish’s</a:t>
            </a:r>
            <a:r>
              <a:rPr lang="en-US" dirty="0" smtClean="0"/>
              <a:t> C semantics is not executable</a:t>
            </a:r>
          </a:p>
          <a:p>
            <a:pPr lvl="1"/>
            <a:r>
              <a:rPr lang="en-US" dirty="0" smtClean="0"/>
              <a:t>factorial(5) crashes </a:t>
            </a:r>
            <a:r>
              <a:rPr lang="en-US" dirty="0" err="1" smtClean="0"/>
              <a:t>Papaspyrou’s</a:t>
            </a:r>
            <a:r>
              <a:rPr lang="en-US" dirty="0" smtClean="0"/>
              <a:t> C semantics</a:t>
            </a:r>
          </a:p>
          <a:p>
            <a:r>
              <a:rPr lang="en-US" dirty="0" smtClean="0"/>
              <a:t>Not very good for verification</a:t>
            </a:r>
          </a:p>
          <a:p>
            <a:r>
              <a:rPr lang="en-US" dirty="0" smtClean="0"/>
              <a:t>Poor for concurrency</a:t>
            </a:r>
          </a:p>
          <a:p>
            <a:r>
              <a:rPr lang="en-US" dirty="0" smtClean="0"/>
              <a:t>Requires expert knowledge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Semantic Approaches</a:t>
            </a:r>
            <a:br>
              <a:rPr lang="en-US" dirty="0" smtClean="0"/>
            </a:br>
            <a:r>
              <a:rPr lang="en-US" dirty="0" smtClean="0"/>
              <a:t>-The Chemical Abstract Machine-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CHAM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Intuitive computational model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True concurrency (like in nature)</a:t>
            </a:r>
          </a:p>
          <a:p>
            <a:r>
              <a:rPr lang="en-US" dirty="0" smtClean="0"/>
              <a:t>No machine support</a:t>
            </a:r>
          </a:p>
          <a:p>
            <a:pPr lvl="1"/>
            <a:r>
              <a:rPr lang="en-US" dirty="0" smtClean="0"/>
              <a:t>It would be very hard, because of its airlock</a:t>
            </a:r>
          </a:p>
          <a:p>
            <a:r>
              <a:rPr lang="en-US" dirty="0" smtClean="0"/>
              <a:t>Not appropriate for verification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Semantic Approaches </a:t>
            </a:r>
            <a:br>
              <a:rPr lang="en-US" dirty="0" smtClean="0"/>
            </a:br>
            <a:r>
              <a:rPr lang="en-US" dirty="0" smtClean="0"/>
              <a:t>-Floyd-Hoare Logic-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953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Good for program verification</a:t>
            </a:r>
          </a:p>
          <a:p>
            <a:r>
              <a:rPr lang="en-US" dirty="0" smtClean="0"/>
              <a:t>Requires encodings of structural program configuration properties as predicates</a:t>
            </a:r>
          </a:p>
          <a:p>
            <a:pPr lvl="1"/>
            <a:r>
              <a:rPr lang="en-US" dirty="0" smtClean="0"/>
              <a:t>Heap, stacks, input/output, etc.</a:t>
            </a:r>
          </a:p>
          <a:p>
            <a:pPr lvl="1"/>
            <a:r>
              <a:rPr lang="en-US" dirty="0"/>
              <a:t>F</a:t>
            </a:r>
            <a:r>
              <a:rPr lang="en-US" dirty="0" smtClean="0"/>
              <a:t>raming is hard to deal with</a:t>
            </a:r>
          </a:p>
          <a:p>
            <a:r>
              <a:rPr lang="en-US" dirty="0" smtClean="0"/>
              <a:t>Not based on a formal executable semantics</a:t>
            </a:r>
          </a:p>
          <a:p>
            <a:pPr lvl="1"/>
            <a:r>
              <a:rPr lang="en-US" dirty="0" smtClean="0"/>
              <a:t>Thus, hard to test</a:t>
            </a:r>
          </a:p>
          <a:p>
            <a:pPr lvl="1"/>
            <a:r>
              <a:rPr lang="en-US" dirty="0" smtClean="0"/>
              <a:t>Semantic errors found by proving wrong properties</a:t>
            </a:r>
          </a:p>
          <a:p>
            <a:pPr lvl="1"/>
            <a:r>
              <a:rPr lang="en-US" dirty="0" smtClean="0"/>
              <a:t>Soundness rarely or never proved in practice</a:t>
            </a:r>
          </a:p>
          <a:p>
            <a:r>
              <a:rPr lang="en-US" dirty="0" smtClean="0"/>
              <a:t>Implementations of Floyd-Hoare verifiers for real languages still an art, who few master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25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Towards a Better Semantic Approach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Starting Point: Rewriting 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err="1" smtClean="0"/>
              <a:t>Meseguer</a:t>
            </a:r>
            <a:r>
              <a:rPr lang="en-US" dirty="0" smtClean="0"/>
              <a:t> (late 80s, early 90s)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Expressive</a:t>
            </a:r>
          </a:p>
          <a:p>
            <a:pPr lvl="1"/>
            <a:r>
              <a:rPr lang="en-US" dirty="0" smtClean="0"/>
              <a:t>Any logic can be represented in RL (it is reflective)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Executable</a:t>
            </a:r>
          </a:p>
          <a:p>
            <a:pPr lvl="1"/>
            <a:r>
              <a:rPr lang="en-US" dirty="0" smtClean="0"/>
              <a:t>Quite efficiently; Maude often outperforms SML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Modular</a:t>
            </a:r>
          </a:p>
          <a:p>
            <a:pPr lvl="1"/>
            <a:r>
              <a:rPr lang="en-US" dirty="0" smtClean="0"/>
              <a:t>Allows rules to only “match” what they need</a:t>
            </a:r>
          </a:p>
          <a:p>
            <a:r>
              <a:rPr lang="en-US" dirty="0" smtClean="0"/>
              <a:t>Can potentially serve as a </a:t>
            </a:r>
            <a:r>
              <a:rPr lang="en-US" dirty="0" smtClean="0">
                <a:solidFill>
                  <a:srgbClr val="FF0000"/>
                </a:solidFill>
              </a:rPr>
              <a:t>program logic</a:t>
            </a:r>
          </a:p>
          <a:p>
            <a:pPr lvl="1"/>
            <a:r>
              <a:rPr lang="en-US" dirty="0" smtClean="0"/>
              <a:t>Admits initial model semantics, so it is amenable for inductive or fixed-point proofs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Rewriting Logic Semantics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Project started jointly with </a:t>
            </a:r>
            <a:r>
              <a:rPr lang="en-US" dirty="0" err="1" smtClean="0"/>
              <a:t>Meseguer</a:t>
            </a:r>
            <a:r>
              <a:rPr lang="en-US" dirty="0" smtClean="0"/>
              <a:t> in 2003-4</a:t>
            </a:r>
          </a:p>
          <a:p>
            <a:r>
              <a:rPr lang="en-US" dirty="0" smtClean="0"/>
              <a:t>Idea: </a:t>
            </a:r>
            <a:r>
              <a:rPr lang="en-US" dirty="0" smtClean="0">
                <a:solidFill>
                  <a:srgbClr val="FF0000"/>
                </a:solidFill>
              </a:rPr>
              <a:t>Define the semantics of a programming language as a rewrite theory (set of rules)</a:t>
            </a:r>
          </a:p>
          <a:p>
            <a:r>
              <a:rPr lang="en-US" dirty="0" smtClean="0"/>
              <a:t>Showed that most executable semantics approaches can be framed as rewrite logic semantics (Modular/</a:t>
            </a:r>
            <a:r>
              <a:rPr lang="en-US" dirty="0" err="1" smtClean="0"/>
              <a:t>SmallStep</a:t>
            </a:r>
            <a:r>
              <a:rPr lang="en-US" dirty="0" smtClean="0"/>
              <a:t>/</a:t>
            </a:r>
            <a:r>
              <a:rPr lang="en-US" dirty="0" err="1" smtClean="0"/>
              <a:t>BigStep</a:t>
            </a:r>
            <a:r>
              <a:rPr lang="en-US" dirty="0" smtClean="0"/>
              <a:t> SOS, evaluation contexts, continuation-based, etc.)</a:t>
            </a:r>
          </a:p>
          <a:p>
            <a:pPr lvl="1"/>
            <a:r>
              <a:rPr lang="en-US" dirty="0" smtClean="0"/>
              <a:t>But they still had their inherent limitations</a:t>
            </a:r>
          </a:p>
          <a:p>
            <a:r>
              <a:rPr lang="en-US" dirty="0" smtClean="0"/>
              <a:t>Appropriate techniques/methodologies needed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K Framework</a:t>
            </a:r>
            <a:br>
              <a:rPr lang="en-US" dirty="0" smtClean="0"/>
            </a:b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k-framework.org</a:t>
            </a:r>
            <a:endParaRPr lang="en-US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 tool-supported rewrite-based framework for defining programming language semantics</a:t>
            </a:r>
          </a:p>
          <a:p>
            <a:r>
              <a:rPr lang="en-US" dirty="0" smtClean="0"/>
              <a:t>Inspired from rewriting logic</a:t>
            </a:r>
          </a:p>
          <a:p>
            <a:r>
              <a:rPr lang="en-US" dirty="0" smtClean="0"/>
              <a:t>Used regularly in teaching undergraduate courses</a:t>
            </a:r>
          </a:p>
          <a:p>
            <a:r>
              <a:rPr lang="en-US" dirty="0" smtClean="0"/>
              <a:t>Main ideas:</a:t>
            </a:r>
          </a:p>
          <a:p>
            <a:pPr lvl="1"/>
            <a:r>
              <a:rPr lang="en-US" dirty="0" smtClean="0"/>
              <a:t>Represent program configurations as a potentially </a:t>
            </a:r>
            <a:r>
              <a:rPr lang="en-US" dirty="0" smtClean="0">
                <a:solidFill>
                  <a:srgbClr val="FF0000"/>
                </a:solidFill>
              </a:rPr>
              <a:t>nested structure of cells </a:t>
            </a:r>
            <a:r>
              <a:rPr lang="en-US" dirty="0" smtClean="0"/>
              <a:t>(like in the CHAM)</a:t>
            </a:r>
          </a:p>
          <a:p>
            <a:pPr lvl="1"/>
            <a:r>
              <a:rPr lang="en-US" dirty="0" smtClean="0"/>
              <a:t>Flatten syntax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into special </a:t>
            </a:r>
            <a:r>
              <a:rPr lang="en-US" dirty="0" smtClean="0">
                <a:solidFill>
                  <a:srgbClr val="FF0000"/>
                </a:solidFill>
              </a:rPr>
              <a:t>computational structures </a:t>
            </a:r>
            <a:r>
              <a:rPr lang="en-US" dirty="0" smtClean="0"/>
              <a:t>(like in refocusing for evaluation contexts)</a:t>
            </a:r>
          </a:p>
          <a:p>
            <a:pPr lvl="1"/>
            <a:r>
              <a:rPr lang="en-US" dirty="0" smtClean="0"/>
              <a:t>Define the semantics of each language construct by </a:t>
            </a:r>
            <a:r>
              <a:rPr lang="en-US" dirty="0" smtClean="0">
                <a:solidFill>
                  <a:srgbClr val="FF0000"/>
                </a:solidFill>
              </a:rPr>
              <a:t>semantic rules </a:t>
            </a:r>
            <a:r>
              <a:rPr lang="en-US" dirty="0" smtClean="0"/>
              <a:t>(a small number, typically 1 or 2)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1124712" y="2590800"/>
            <a:ext cx="6723888" cy="1752600"/>
            <a:chOff x="1124712" y="2590800"/>
            <a:chExt cx="6723888" cy="1752600"/>
          </a:xfrm>
        </p:grpSpPr>
        <p:sp>
          <p:nvSpPr>
            <p:cNvPr id="3" name="Rounded Rectangle 2"/>
            <p:cNvSpPr/>
            <p:nvPr/>
          </p:nvSpPr>
          <p:spPr>
            <a:xfrm>
              <a:off x="1124712" y="2834640"/>
              <a:ext cx="457200" cy="76200"/>
            </a:xfrm>
            <a:prstGeom prst="round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6" name="Rounded Rectangular Callout 5"/>
            <p:cNvSpPr/>
            <p:nvPr/>
          </p:nvSpPr>
          <p:spPr>
            <a:xfrm>
              <a:off x="2362200" y="2590800"/>
              <a:ext cx="5486400" cy="1752600"/>
            </a:xfrm>
            <a:prstGeom prst="wedgeRoundRectCallout">
              <a:avLst>
                <a:gd name="adj1" fmla="val -64169"/>
                <a:gd name="adj2" fmla="val -34179"/>
                <a:gd name="adj3" fmla="val 1666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438400" y="2743200"/>
              <a:ext cx="48813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Syntax declared using annotated BNF </a:t>
              </a:r>
              <a:endParaRPr lang="en-US" sz="2400" dirty="0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38400" y="3276600"/>
              <a:ext cx="2571750" cy="38100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75200" y="3657600"/>
              <a:ext cx="2921000" cy="381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1570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990600" y="1609344"/>
            <a:ext cx="7772400" cy="4562856"/>
            <a:chOff x="990600" y="1609344"/>
            <a:chExt cx="7772400" cy="4562856"/>
          </a:xfrm>
        </p:grpSpPr>
        <p:sp>
          <p:nvSpPr>
            <p:cNvPr id="3" name="Rounded Rectangle 2"/>
            <p:cNvSpPr/>
            <p:nvPr/>
          </p:nvSpPr>
          <p:spPr>
            <a:xfrm>
              <a:off x="3657600" y="1609344"/>
              <a:ext cx="1828800" cy="533400"/>
            </a:xfrm>
            <a:prstGeom prst="round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6" name="Rounded Rectangular Callout 5"/>
            <p:cNvSpPr/>
            <p:nvPr/>
          </p:nvSpPr>
          <p:spPr>
            <a:xfrm>
              <a:off x="990600" y="2590800"/>
              <a:ext cx="7772400" cy="3581400"/>
            </a:xfrm>
            <a:prstGeom prst="wedgeRoundRectCallout">
              <a:avLst>
                <a:gd name="adj1" fmla="val -9319"/>
                <a:gd name="adj2" fmla="val -62325"/>
                <a:gd name="adj3" fmla="val 1666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00200" y="2902803"/>
              <a:ext cx="64872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Configuration  given as a nested cell structure.</a:t>
              </a:r>
            </a:p>
            <a:p>
              <a:r>
                <a:rPr lang="en-US" sz="2400" dirty="0" smtClean="0"/>
                <a:t>Leaves can be sets, </a:t>
              </a:r>
              <a:r>
                <a:rPr lang="en-US" sz="2400" dirty="0" err="1" smtClean="0"/>
                <a:t>multisets</a:t>
              </a:r>
              <a:r>
                <a:rPr lang="en-US" sz="2400" dirty="0" smtClean="0"/>
                <a:t>, lists, maps, or syntax</a:t>
              </a:r>
              <a:endParaRPr lang="en-US" sz="2400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6800" y="3823716"/>
              <a:ext cx="7528560" cy="21198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431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… could it be that, after 40 years of program verification, we still lack the right semantically grounded program verification foundation?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1738" y="5419725"/>
            <a:ext cx="42005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345865" y="4343400"/>
            <a:ext cx="22929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Hoare logic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581400" y="3240137"/>
            <a:ext cx="2138327" cy="37702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3900" dirty="0" smtClean="0">
                <a:solidFill>
                  <a:srgbClr val="00B0F0"/>
                </a:solidFill>
              </a:rPr>
              <a:t>?</a:t>
            </a:r>
            <a:endParaRPr lang="en-US" sz="239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3749040" y="2788920"/>
            <a:ext cx="5318760" cy="3611880"/>
            <a:chOff x="3749040" y="2788920"/>
            <a:chExt cx="5318760" cy="3611880"/>
          </a:xfrm>
        </p:grpSpPr>
        <p:sp>
          <p:nvSpPr>
            <p:cNvPr id="3" name="Rounded Rectangle 2"/>
            <p:cNvSpPr/>
            <p:nvPr/>
          </p:nvSpPr>
          <p:spPr>
            <a:xfrm>
              <a:off x="3749040" y="2788920"/>
              <a:ext cx="609600" cy="304800"/>
            </a:xfrm>
            <a:prstGeom prst="round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  <p:sp useBgFill="1">
          <p:nvSpPr>
            <p:cNvPr id="6" name="Rounded Rectangular Callout 5"/>
            <p:cNvSpPr/>
            <p:nvPr/>
          </p:nvSpPr>
          <p:spPr>
            <a:xfrm>
              <a:off x="4343400" y="3276600"/>
              <a:ext cx="4724400" cy="3124200"/>
            </a:xfrm>
            <a:prstGeom prst="wedgeRoundRectCallout">
              <a:avLst>
                <a:gd name="adj1" fmla="val -56586"/>
                <a:gd name="adj2" fmla="val -55657"/>
                <a:gd name="adj3" fmla="val 1666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570172" y="3505200"/>
              <a:ext cx="43452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Semantic rules given contextually</a:t>
              </a:r>
              <a:endParaRPr lang="en-US" sz="2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572000" y="5486400"/>
              <a:ext cx="41825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&lt;k&gt; X = V =&gt; V &lt;_/k&gt;</a:t>
              </a:r>
            </a:p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&lt;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env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_&gt; X |-&gt; (_ =&gt; V) &lt;_/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env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&gt;</a:t>
              </a:r>
              <a:endParaRPr lang="en-US" b="1" dirty="0">
                <a:latin typeface="Courier New" pitchFamily="49" charset="0"/>
                <a:cs typeface="Courier New" pitchFamily="49" charset="0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09032" y="4038600"/>
              <a:ext cx="2944368" cy="1472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9161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 Semantics are Useful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868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Executable, help language designers</a:t>
            </a:r>
          </a:p>
          <a:p>
            <a:r>
              <a:rPr lang="en-US" dirty="0" smtClean="0"/>
              <a:t>Make teaching PL concepts hands-on and fun</a:t>
            </a:r>
          </a:p>
          <a:p>
            <a:r>
              <a:rPr lang="en-US" dirty="0" smtClean="0"/>
              <a:t>Currently compiled into</a:t>
            </a:r>
          </a:p>
          <a:p>
            <a:pPr lvl="1"/>
            <a:r>
              <a:rPr lang="en-US" dirty="0" smtClean="0"/>
              <a:t>Maude, for execution, debugging, model checking</a:t>
            </a:r>
          </a:p>
          <a:p>
            <a:pPr lvl="1"/>
            <a:r>
              <a:rPr lang="en-US" dirty="0" smtClean="0"/>
              <a:t>Latex, for human inspection and understanding</a:t>
            </a:r>
          </a:p>
          <a:p>
            <a:r>
              <a:rPr lang="en-US" dirty="0" smtClean="0"/>
              <a:t>Soon to be compiled to</a:t>
            </a:r>
          </a:p>
          <a:p>
            <a:pPr lvl="1"/>
            <a:r>
              <a:rPr lang="en-US" dirty="0" smtClean="0"/>
              <a:t>OCAML, for fast execution</a:t>
            </a:r>
          </a:p>
          <a:p>
            <a:pPr lvl="1"/>
            <a:r>
              <a:rPr lang="en-US" dirty="0" smtClean="0"/>
              <a:t>COQ, for meta-property verification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 Scales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Besides smaller and paradigmatic teaching </a:t>
            </a:r>
          </a:p>
          <a:p>
            <a:pPr>
              <a:buNone/>
            </a:pPr>
            <a:r>
              <a:rPr lang="en-US" dirty="0" smtClean="0"/>
              <a:t>languages, several larger languages were defined</a:t>
            </a:r>
          </a:p>
          <a:p>
            <a:r>
              <a:rPr lang="en-US" dirty="0" smtClean="0"/>
              <a:t>Scheme :  by Pat Meredith</a:t>
            </a:r>
          </a:p>
          <a:p>
            <a:r>
              <a:rPr lang="en-US" dirty="0" smtClean="0"/>
              <a:t>Java 1.4 : by </a:t>
            </a:r>
            <a:r>
              <a:rPr lang="en-US" dirty="0" err="1" smtClean="0"/>
              <a:t>Feng</a:t>
            </a:r>
            <a:r>
              <a:rPr lang="en-US" dirty="0" smtClean="0"/>
              <a:t> Chen</a:t>
            </a:r>
          </a:p>
          <a:p>
            <a:r>
              <a:rPr lang="en-US" dirty="0" err="1" smtClean="0"/>
              <a:t>Verilog</a:t>
            </a:r>
            <a:r>
              <a:rPr lang="en-US" dirty="0" smtClean="0"/>
              <a:t> : by Pat Meredith and Mike </a:t>
            </a:r>
            <a:r>
              <a:rPr lang="en-US" dirty="0" err="1" smtClean="0"/>
              <a:t>Katelman</a:t>
            </a:r>
            <a:endParaRPr lang="en-US" dirty="0" smtClean="0"/>
          </a:p>
          <a:p>
            <a:r>
              <a:rPr lang="en-US" dirty="0" smtClean="0"/>
              <a:t>C : by Chucky Ellison</a:t>
            </a:r>
          </a:p>
          <a:p>
            <a:pPr>
              <a:buNone/>
            </a:pPr>
            <a:r>
              <a:rPr lang="en-US" dirty="0" smtClean="0"/>
              <a:t>etc.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K Configuration of C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90800"/>
            <a:ext cx="9144000" cy="2651618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5638800" y="5638800"/>
            <a:ext cx="2590800" cy="1069848"/>
          </a:xfrm>
          <a:prstGeom prst="wedgeRoundRectCallout">
            <a:avLst>
              <a:gd name="adj1" fmla="val -57695"/>
              <a:gd name="adj2" fmla="val -1024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75 Cells!</a:t>
            </a:r>
            <a:endParaRPr lang="en-US" sz="4800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6019800" y="1444752"/>
            <a:ext cx="2590800" cy="1069848"/>
          </a:xfrm>
          <a:prstGeom prst="wedgeRoundRectCallout">
            <a:avLst>
              <a:gd name="adj1" fmla="val -122608"/>
              <a:gd name="adj2" fmla="val 6952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Heap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Statistics for the C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458200" cy="4876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Total number of rules:       </a:t>
            </a:r>
            <a:r>
              <a:rPr lang="en-US" b="1" dirty="0" smtClean="0"/>
              <a:t>~1200</a:t>
            </a:r>
          </a:p>
          <a:p>
            <a:endParaRPr lang="en-US" dirty="0" smtClean="0"/>
          </a:p>
          <a:p>
            <a:r>
              <a:rPr lang="en-US" dirty="0" smtClean="0"/>
              <a:t>Has been tested on thousands of C programs (several benchmarks, including the </a:t>
            </a:r>
            <a:r>
              <a:rPr lang="en-US" dirty="0" err="1" smtClean="0"/>
              <a:t>gcc</a:t>
            </a:r>
            <a:r>
              <a:rPr lang="en-US" dirty="0" smtClean="0"/>
              <a:t> torture test, code from the obfuscated C competition, etc.)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assed </a:t>
            </a:r>
            <a:r>
              <a:rPr lang="en-US" b="1" dirty="0" smtClean="0"/>
              <a:t>99.2%</a:t>
            </a:r>
            <a:r>
              <a:rPr lang="en-US" dirty="0" smtClean="0"/>
              <a:t> so far!</a:t>
            </a:r>
          </a:p>
          <a:p>
            <a:pPr lvl="1"/>
            <a:r>
              <a:rPr lang="en-US" dirty="0" smtClean="0"/>
              <a:t>GCC 4.1.2 passes 99%, ICC 99.4%, Clang 98.3 (no opt.)</a:t>
            </a:r>
          </a:p>
          <a:p>
            <a:r>
              <a:rPr lang="en-US" i="1" dirty="0" smtClean="0"/>
              <a:t>The most complete formal C semantics</a:t>
            </a:r>
          </a:p>
          <a:p>
            <a:r>
              <a:rPr lang="en-US" dirty="0" smtClean="0"/>
              <a:t>Took more than 18 months to define …</a:t>
            </a:r>
          </a:p>
          <a:p>
            <a:pPr lvl="1"/>
            <a:r>
              <a:rPr lang="en-US" dirty="0" smtClean="0"/>
              <a:t>Wouldn’t it be uneconomical to redefine it in each tool?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Logic = K + FOL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 logic for reasoning about configurations</a:t>
            </a:r>
          </a:p>
          <a:p>
            <a:r>
              <a:rPr lang="en-US" dirty="0" smtClean="0"/>
              <a:t>Formulae</a:t>
            </a:r>
          </a:p>
          <a:p>
            <a:pPr lvl="1"/>
            <a:r>
              <a:rPr lang="en-US" dirty="0" smtClean="0"/>
              <a:t>FOL over configurations, called </a:t>
            </a:r>
            <a:r>
              <a:rPr lang="en-US" dirty="0" smtClean="0">
                <a:solidFill>
                  <a:srgbClr val="FF0000"/>
                </a:solidFill>
              </a:rPr>
              <a:t>patterns</a:t>
            </a:r>
          </a:p>
          <a:p>
            <a:pPr lvl="1"/>
            <a:r>
              <a:rPr lang="en-US" dirty="0" smtClean="0"/>
              <a:t>Configurations are allowed to contain variables</a:t>
            </a:r>
          </a:p>
          <a:p>
            <a:r>
              <a:rPr lang="en-US" dirty="0" smtClean="0"/>
              <a:t>Models</a:t>
            </a:r>
          </a:p>
          <a:p>
            <a:pPr lvl="1"/>
            <a:r>
              <a:rPr lang="en-US" dirty="0" smtClean="0"/>
              <a:t>Ground configurations</a:t>
            </a:r>
          </a:p>
          <a:p>
            <a:r>
              <a:rPr lang="en-US" dirty="0" smtClean="0"/>
              <a:t>Satisfaction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Matching</a:t>
            </a:r>
            <a:r>
              <a:rPr lang="en-US" dirty="0" smtClean="0"/>
              <a:t> for configurations, plus FOL for the rest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763000" cy="4495800"/>
          </a:xfrm>
        </p:spPr>
        <p:txBody>
          <a:bodyPr>
            <a:normAutofit/>
          </a:bodyPr>
          <a:lstStyle/>
          <a:p>
            <a:r>
              <a:rPr lang="en-US" dirty="0" smtClean="0"/>
              <a:t>x points to sequence </a:t>
            </a:r>
            <a:r>
              <a:rPr lang="en-US" i="1" dirty="0" smtClean="0"/>
              <a:t>A</a:t>
            </a:r>
            <a:r>
              <a:rPr lang="en-US" dirty="0"/>
              <a:t> </a:t>
            </a:r>
            <a:r>
              <a:rPr lang="en-US" dirty="0" smtClean="0"/>
              <a:t>with |</a:t>
            </a:r>
            <a:r>
              <a:rPr lang="en-US" i="1" dirty="0" smtClean="0"/>
              <a:t>A</a:t>
            </a:r>
            <a:r>
              <a:rPr lang="en-US" dirty="0" smtClean="0"/>
              <a:t>|&gt;1, and the reversed sequence rev(</a:t>
            </a:r>
            <a:r>
              <a:rPr lang="en-US" i="1" dirty="0" smtClean="0"/>
              <a:t>A</a:t>
            </a:r>
            <a:r>
              <a:rPr lang="en-US" dirty="0" smtClean="0"/>
              <a:t>) has been output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sz="1600" dirty="0" smtClean="0"/>
          </a:p>
          <a:p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untrusted()</a:t>
            </a:r>
            <a:r>
              <a:rPr lang="en-US" dirty="0" smtClean="0"/>
              <a:t>can only be called from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trusted()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66889"/>
            <a:ext cx="7239000" cy="15003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4791075"/>
            <a:ext cx="6069330" cy="16859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15200" y="3200400"/>
            <a:ext cx="17812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ym typeface="Symbol"/>
              </a:rPr>
              <a:t></a:t>
            </a:r>
            <a:r>
              <a:rPr lang="en-US" sz="3600" i="1" dirty="0" smtClean="0"/>
              <a:t> 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Logic vs. Separation 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Matching logic achieves separation through matching at the structural (term) level, not through special logical connectives (*)</a:t>
            </a:r>
          </a:p>
          <a:p>
            <a:r>
              <a:rPr lang="en-US" dirty="0" smtClean="0"/>
              <a:t>Matching logic realizes separation at all levels of the configuration, not only in the heap</a:t>
            </a:r>
          </a:p>
          <a:p>
            <a:pPr lvl="1"/>
            <a:r>
              <a:rPr lang="en-US" dirty="0" smtClean="0"/>
              <a:t>the heap was only 1 out of the 75 cells in C’s def.</a:t>
            </a:r>
          </a:p>
          <a:p>
            <a:r>
              <a:rPr lang="en-US" dirty="0" smtClean="0"/>
              <a:t>Matching logic can stay within FOL, while separation logic needs to extend FOL</a:t>
            </a:r>
          </a:p>
          <a:p>
            <a:pPr lvl="1"/>
            <a:r>
              <a:rPr lang="en-US" dirty="0" smtClean="0"/>
              <a:t>Thus, we can use the existing SMT </a:t>
            </a:r>
            <a:r>
              <a:rPr lang="en-US" dirty="0" err="1" smtClean="0"/>
              <a:t>provers</a:t>
            </a:r>
            <a:r>
              <a:rPr lang="en-US" dirty="0" smtClean="0"/>
              <a:t>, etc.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Logic as a Program 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Hoare style - </a:t>
            </a:r>
            <a:r>
              <a:rPr lang="en-US" dirty="0" smtClean="0">
                <a:solidFill>
                  <a:srgbClr val="FF0000"/>
                </a:solidFill>
              </a:rPr>
              <a:t>not recommended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One has to redefine the PL semantics – </a:t>
            </a:r>
            <a:r>
              <a:rPr lang="en-US" dirty="0" smtClean="0">
                <a:solidFill>
                  <a:srgbClr val="FF0000"/>
                </a:solidFill>
              </a:rPr>
              <a:t>impractical</a:t>
            </a:r>
          </a:p>
          <a:p>
            <a:pPr lvl="1"/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Rewriting (or K) style – </a:t>
            </a:r>
            <a:r>
              <a:rPr lang="en-US" dirty="0" smtClean="0">
                <a:solidFill>
                  <a:srgbClr val="00B050"/>
                </a:solidFill>
              </a:rPr>
              <a:t>recommended</a:t>
            </a:r>
          </a:p>
          <a:p>
            <a:pPr lvl="1"/>
            <a:endParaRPr lang="en-US" dirty="0" smtClean="0">
              <a:solidFill>
                <a:srgbClr val="00B050"/>
              </a:solidFill>
            </a:endParaRPr>
          </a:p>
          <a:p>
            <a:pPr lvl="1"/>
            <a:endParaRPr lang="en-US" dirty="0" smtClean="0">
              <a:solidFill>
                <a:srgbClr val="00B050"/>
              </a:solidFill>
            </a:endParaRPr>
          </a:p>
          <a:p>
            <a:pPr lvl="1"/>
            <a:r>
              <a:rPr lang="en-US" dirty="0" smtClean="0"/>
              <a:t>One can reuse existing K semantics – </a:t>
            </a:r>
            <a:r>
              <a:rPr lang="en-US" dirty="0" smtClean="0">
                <a:solidFill>
                  <a:srgbClr val="00B050"/>
                </a:solidFill>
              </a:rPr>
              <a:t>very good</a:t>
            </a:r>
          </a:p>
          <a:p>
            <a:endParaRPr lang="en-US" dirty="0" smtClean="0">
              <a:solidFill>
                <a:srgbClr val="00B050"/>
              </a:solidFill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1738" y="2447925"/>
            <a:ext cx="42005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5172075"/>
            <a:ext cx="39909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Swapping Values</a:t>
            </a:r>
            <a:endParaRPr 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450" y="2057400"/>
            <a:ext cx="310515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953000" y="2057400"/>
            <a:ext cx="4191000" cy="1752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What is the K semantics of the swap function?</a:t>
            </a:r>
          </a:p>
          <a:p>
            <a:r>
              <a:rPr lang="en-US" sz="2800" dirty="0" smtClean="0"/>
              <a:t>Let $ be its body</a:t>
            </a:r>
            <a:endParaRPr lang="en-US" sz="2800" dirty="0"/>
          </a:p>
        </p:txBody>
      </p:sp>
      <p:sp>
        <p:nvSpPr>
          <p:cNvPr id="6" name="Left Brace 5"/>
          <p:cNvSpPr/>
          <p:nvPr/>
        </p:nvSpPr>
        <p:spPr>
          <a:xfrm>
            <a:off x="304800" y="2362200"/>
            <a:ext cx="381000" cy="1371600"/>
          </a:xfrm>
          <a:prstGeom prst="leftBrac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014" y="2786744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</a:rPr>
              <a:t>$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614363" y="4114800"/>
            <a:ext cx="8453437" cy="2667000"/>
            <a:chOff x="614363" y="4114800"/>
            <a:chExt cx="8453437" cy="2667000"/>
          </a:xfrm>
        </p:grpSpPr>
        <p:pic>
          <p:nvPicPr>
            <p:cNvPr id="3481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4363" y="4124314"/>
              <a:ext cx="3805237" cy="2657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3417125" y="5879275"/>
              <a:ext cx="11288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Courier New" pitchFamily="49" charset="0"/>
                  <a:cs typeface="Courier New" pitchFamily="49" charset="0"/>
                  <a:sym typeface="Symbol"/>
                </a:rPr>
                <a:t>if</a:t>
              </a:r>
              <a:r>
                <a:rPr lang="en-US" dirty="0" smtClean="0">
                  <a:sym typeface="Symbol"/>
                </a:rPr>
                <a:t>    </a:t>
              </a:r>
              <a:r>
                <a:rPr lang="en-US" dirty="0" smtClean="0"/>
                <a:t>x = y</a:t>
              </a:r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334000" y="4114800"/>
              <a:ext cx="3733800" cy="2554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rule &lt;k&gt; $ =&gt; return; &lt;_/k&gt;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&lt;heap_&gt;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  x|-&gt;(a=&gt;b),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  y|-&gt;(b=&gt;a)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&lt;_/heap&gt;</a:t>
              </a:r>
            </a:p>
            <a:p>
              <a:endParaRPr lang="en-US" sz="1600" b="1" dirty="0" smtClean="0">
                <a:latin typeface="Courier New" pitchFamily="49" charset="0"/>
                <a:cs typeface="Courier New" pitchFamily="49" charset="0"/>
              </a:endParaRPr>
            </a:p>
            <a:p>
              <a:endParaRPr lang="en-US" sz="1600" b="1" dirty="0" smtClean="0">
                <a:latin typeface="Courier New" pitchFamily="49" charset="0"/>
                <a:cs typeface="Courier New" pitchFamily="49" charset="0"/>
              </a:endParaRP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rule &lt;k&gt; $ =&gt; return; &lt;_/k&gt;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&lt;heap_&gt; x|-&gt; a &lt;_/heap&gt;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if x = y</a:t>
              </a:r>
              <a:endParaRPr lang="en-US" sz="1600" b="1" dirty="0">
                <a:latin typeface="Courier New" pitchFamily="49" charset="0"/>
                <a:cs typeface="Courier New" pitchFamily="49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State-of-the-Art</a:t>
            </a:r>
            <a:br>
              <a:rPr lang="en-US" dirty="0" smtClean="0"/>
            </a:br>
            <a:r>
              <a:rPr lang="en-US" dirty="0" smtClean="0"/>
              <a:t>in Program Analysis and Verification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953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Consider some programming language, L</a:t>
            </a:r>
          </a:p>
          <a:p>
            <a:r>
              <a:rPr lang="en-US" dirty="0" smtClean="0"/>
              <a:t>Formal semantics of L</a:t>
            </a:r>
          </a:p>
          <a:p>
            <a:pPr lvl="1"/>
            <a:r>
              <a:rPr lang="en-US" dirty="0" smtClean="0"/>
              <a:t>Typically skipped: considered expensive and useless</a:t>
            </a:r>
          </a:p>
          <a:p>
            <a:r>
              <a:rPr lang="en-US" dirty="0" smtClean="0"/>
              <a:t>Model checkers for L</a:t>
            </a:r>
          </a:p>
          <a:p>
            <a:pPr lvl="1"/>
            <a:r>
              <a:rPr lang="en-US" dirty="0" smtClean="0"/>
              <a:t>Based on some </a:t>
            </a:r>
            <a:r>
              <a:rPr lang="en-US" dirty="0" err="1" smtClean="0"/>
              <a:t>adhoc</a:t>
            </a:r>
            <a:r>
              <a:rPr lang="en-US" dirty="0" smtClean="0"/>
              <a:t> encodings/models of L</a:t>
            </a:r>
          </a:p>
          <a:p>
            <a:r>
              <a:rPr lang="en-US" dirty="0" smtClean="0"/>
              <a:t>Program verifiers for L</a:t>
            </a:r>
          </a:p>
          <a:p>
            <a:pPr lvl="1"/>
            <a:r>
              <a:rPr lang="en-US" dirty="0" smtClean="0"/>
              <a:t>Based on some other </a:t>
            </a:r>
            <a:r>
              <a:rPr lang="en-US" dirty="0" err="1" smtClean="0"/>
              <a:t>adhoc</a:t>
            </a:r>
            <a:r>
              <a:rPr lang="en-US" dirty="0" smtClean="0"/>
              <a:t> encodings/models of L</a:t>
            </a:r>
          </a:p>
          <a:p>
            <a:r>
              <a:rPr lang="en-US" dirty="0" smtClean="0"/>
              <a:t>Runtime verifiers for L</a:t>
            </a:r>
          </a:p>
          <a:p>
            <a:pPr lvl="1"/>
            <a:r>
              <a:rPr lang="en-US" dirty="0" smtClean="0"/>
              <a:t>Based on yet another </a:t>
            </a:r>
            <a:r>
              <a:rPr lang="en-US" dirty="0" err="1" smtClean="0"/>
              <a:t>adhoc</a:t>
            </a:r>
            <a:r>
              <a:rPr lang="en-US" dirty="0" smtClean="0"/>
              <a:t> encodings/models of L</a:t>
            </a:r>
          </a:p>
          <a:p>
            <a:r>
              <a:rPr lang="en-US" dirty="0" smtClean="0"/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Reversing a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2057400"/>
            <a:ext cx="4191000" cy="1752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What is the K semantics of the reverse function?</a:t>
            </a:r>
          </a:p>
          <a:p>
            <a:r>
              <a:rPr lang="en-US" sz="2800" dirty="0" smtClean="0"/>
              <a:t>Let $ be its body</a:t>
            </a:r>
            <a:endParaRPr lang="en-US" sz="2800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" y="1524000"/>
            <a:ext cx="42576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eft Brace 4"/>
          <p:cNvSpPr/>
          <p:nvPr/>
        </p:nvSpPr>
        <p:spPr>
          <a:xfrm>
            <a:off x="304800" y="1828800"/>
            <a:ext cx="381000" cy="2286000"/>
          </a:xfrm>
          <a:prstGeom prst="leftBrac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0758" y="2710348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</a:rPr>
              <a:t>$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1524001" y="4365172"/>
            <a:ext cx="7162799" cy="2300959"/>
            <a:chOff x="1524001" y="4365172"/>
            <a:chExt cx="7162799" cy="2300959"/>
          </a:xfrm>
        </p:grpSpPr>
        <p:sp>
          <p:nvSpPr>
            <p:cNvPr id="6" name="Rectangle 5"/>
            <p:cNvSpPr/>
            <p:nvPr/>
          </p:nvSpPr>
          <p:spPr>
            <a:xfrm>
              <a:off x="1600200" y="6019800"/>
              <a:ext cx="70866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rule &lt;k&gt; $ =&gt; return p; &lt;/k&gt;</a:t>
              </a:r>
            </a:p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     &lt;heap_&gt; list(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x,A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) =&gt; list(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p,rev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(A)) &lt;_/heap&gt;</a:t>
              </a:r>
              <a:endParaRPr lang="en-US" b="1" dirty="0">
                <a:latin typeface="Courier New" pitchFamily="49" charset="0"/>
                <a:cs typeface="Courier New" pitchFamily="49" charset="0"/>
              </a:endParaRPr>
            </a:p>
          </p:txBody>
        </p:sp>
        <p:pic>
          <p:nvPicPr>
            <p:cNvPr id="3584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24001" y="4365172"/>
              <a:ext cx="4114799" cy="1349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Partial Correctness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630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We have two rewrite relations on configurations</a:t>
            </a:r>
          </a:p>
          <a:p>
            <a:pPr lvl="1">
              <a:buNone/>
            </a:pPr>
            <a:r>
              <a:rPr lang="en-US" sz="3600" b="1" dirty="0" smtClean="0">
                <a:solidFill>
                  <a:srgbClr val="00B050"/>
                </a:solidFill>
                <a:sym typeface="Symbol"/>
              </a:rPr>
              <a:t></a:t>
            </a:r>
            <a:r>
              <a:rPr lang="en-US" dirty="0" smtClean="0">
                <a:sym typeface="Symbol"/>
              </a:rPr>
              <a:t>  given by the language K semantics; </a:t>
            </a:r>
            <a:r>
              <a:rPr lang="en-US" dirty="0" smtClean="0">
                <a:solidFill>
                  <a:srgbClr val="00B050"/>
                </a:solidFill>
                <a:sym typeface="Symbol"/>
              </a:rPr>
              <a:t>safe</a:t>
            </a:r>
          </a:p>
          <a:p>
            <a:pPr lvl="1">
              <a:buNone/>
            </a:pPr>
            <a:r>
              <a:rPr lang="en-US" sz="3600" dirty="0" smtClean="0">
                <a:solidFill>
                  <a:srgbClr val="FF0000"/>
                </a:solidFill>
                <a:sym typeface="Symbol"/>
              </a:rPr>
              <a:t></a:t>
            </a:r>
            <a:r>
              <a:rPr lang="en-US" dirty="0" smtClean="0">
                <a:sym typeface="Symbol"/>
              </a:rPr>
              <a:t>  given by specifications; 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unsafe</a:t>
            </a:r>
            <a:r>
              <a:rPr lang="en-US" dirty="0" smtClean="0">
                <a:sym typeface="Symbol"/>
              </a:rPr>
              <a:t>, has to be proved</a:t>
            </a:r>
          </a:p>
          <a:p>
            <a:r>
              <a:rPr lang="en-US" dirty="0" smtClean="0"/>
              <a:t>Idea (simplified for deterministic languages):</a:t>
            </a:r>
          </a:p>
          <a:p>
            <a:pPr lvl="1"/>
            <a:r>
              <a:rPr lang="en-US" dirty="0" smtClean="0">
                <a:sym typeface="Symbol"/>
              </a:rPr>
              <a:t>Pick 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left  right</a:t>
            </a:r>
            <a:r>
              <a:rPr lang="en-US" dirty="0" smtClean="0">
                <a:sym typeface="Symbol"/>
              </a:rPr>
              <a:t>. Show that always 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left </a:t>
            </a:r>
            <a:r>
              <a:rPr lang="en-US" dirty="0" smtClean="0">
                <a:solidFill>
                  <a:srgbClr val="00B050"/>
                </a:solidFill>
                <a:sym typeface="Symbol"/>
              </a:rPr>
              <a:t>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 (  </a:t>
            </a:r>
            <a:r>
              <a:rPr lang="en-US" dirty="0" smtClean="0">
                <a:solidFill>
                  <a:srgbClr val="00B050"/>
                </a:solidFill>
                <a:sym typeface="Symbol"/>
              </a:rPr>
              <a:t>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)* right </a:t>
            </a:r>
            <a:r>
              <a:rPr lang="en-US" dirty="0" smtClean="0">
                <a:sym typeface="Symbol"/>
              </a:rPr>
              <a:t>modulo matching logic reasoning (between rewrite steps)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Theorem (soundness):</a:t>
            </a:r>
          </a:p>
          <a:p>
            <a:pPr lvl="1"/>
            <a:r>
              <a:rPr lang="en-US" dirty="0" smtClean="0"/>
              <a:t>If 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left  right</a:t>
            </a:r>
            <a:r>
              <a:rPr lang="en-US" dirty="0" smtClean="0"/>
              <a:t> and “</a:t>
            </a:r>
            <a:r>
              <a:rPr lang="en-US" dirty="0" err="1" smtClean="0">
                <a:solidFill>
                  <a:srgbClr val="00B050"/>
                </a:solidFill>
              </a:rPr>
              <a:t>config</a:t>
            </a:r>
            <a:r>
              <a:rPr lang="en-US" dirty="0" smtClean="0"/>
              <a:t> </a:t>
            </a:r>
            <a:r>
              <a:rPr lang="en-US" i="1" dirty="0" smtClean="0"/>
              <a:t>matches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left</a:t>
            </a:r>
            <a:r>
              <a:rPr lang="en-US" dirty="0" smtClean="0"/>
              <a:t>” such that </a:t>
            </a:r>
            <a:r>
              <a:rPr lang="en-US" dirty="0" err="1" smtClean="0">
                <a:solidFill>
                  <a:srgbClr val="00B050"/>
                </a:solidFill>
              </a:rPr>
              <a:t>config</a:t>
            </a:r>
            <a:r>
              <a:rPr lang="en-US" dirty="0" smtClean="0"/>
              <a:t> has a normal form for </a:t>
            </a:r>
            <a:r>
              <a:rPr lang="en-US" dirty="0" smtClean="0">
                <a:solidFill>
                  <a:srgbClr val="00B050"/>
                </a:solidFill>
                <a:sym typeface="Symbol"/>
              </a:rPr>
              <a:t></a:t>
            </a:r>
            <a:r>
              <a:rPr lang="en-US" dirty="0" smtClean="0"/>
              <a:t>, then “</a:t>
            </a:r>
            <a:r>
              <a:rPr lang="en-US" dirty="0" err="1" smtClean="0">
                <a:solidFill>
                  <a:srgbClr val="00B050"/>
                </a:solidFill>
              </a:rPr>
              <a:t>nf</a:t>
            </a:r>
            <a:r>
              <a:rPr lang="en-US" dirty="0" smtClean="0">
                <a:solidFill>
                  <a:srgbClr val="00B050"/>
                </a:solidFill>
              </a:rPr>
              <a:t>(</a:t>
            </a:r>
            <a:r>
              <a:rPr lang="en-US" dirty="0" err="1" smtClean="0">
                <a:solidFill>
                  <a:srgbClr val="00B050"/>
                </a:solidFill>
              </a:rPr>
              <a:t>config</a:t>
            </a:r>
            <a:r>
              <a:rPr lang="en-US" dirty="0" smtClean="0">
                <a:solidFill>
                  <a:srgbClr val="00B050"/>
                </a:solidFill>
              </a:rPr>
              <a:t>)</a:t>
            </a:r>
            <a:r>
              <a:rPr lang="en-US" dirty="0" smtClean="0"/>
              <a:t> </a:t>
            </a:r>
            <a:r>
              <a:rPr lang="en-US" i="1" dirty="0" smtClean="0"/>
              <a:t>matches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right</a:t>
            </a:r>
            <a:r>
              <a:rPr lang="en-US" dirty="0" smtClean="0"/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MatchC</a:t>
            </a:r>
            <a:r>
              <a:rPr lang="en-US" dirty="0" smtClean="0"/>
              <a:t> Tool DEMO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try it online </a:t>
            </a:r>
            <a:r>
              <a:rPr lang="en-US" dirty="0"/>
              <a:t>first at</a:t>
            </a:r>
            <a:br>
              <a:rPr lang="en-US" dirty="0"/>
            </a:br>
            <a:r>
              <a:rPr lang="en-US" sz="3100" dirty="0">
                <a:hlinkClick r:id="rId2"/>
              </a:rPr>
              <a:t>http://</a:t>
            </a:r>
            <a:r>
              <a:rPr lang="en-US" sz="3100" dirty="0" smtClean="0">
                <a:hlinkClick r:id="rId2"/>
              </a:rPr>
              <a:t>fsl.cs.uiuc.edu/index.php/Special:MLOnline</a:t>
            </a:r>
            <a:endParaRPr lang="en-US" sz="3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4113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Semantic Execution</a:t>
            </a:r>
            <a:endParaRPr lang="en-US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047750"/>
            <a:ext cx="596782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7875" y="2486025"/>
            <a:ext cx="7096125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loud Callout 6"/>
          <p:cNvSpPr/>
          <p:nvPr/>
        </p:nvSpPr>
        <p:spPr>
          <a:xfrm>
            <a:off x="3124200" y="457200"/>
            <a:ext cx="6019800" cy="3657600"/>
          </a:xfrm>
          <a:prstGeom prst="cloudCallout">
            <a:avLst>
              <a:gd name="adj1" fmla="val -43630"/>
              <a:gd name="adj2" fmla="val 88649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John </a:t>
            </a:r>
            <a:r>
              <a:rPr lang="en-US" sz="2400" dirty="0" err="1" smtClean="0"/>
              <a:t>Regehr</a:t>
            </a:r>
            <a:r>
              <a:rPr lang="en-US" sz="2400" dirty="0" smtClean="0"/>
              <a:t> and his team included the K semantics of C as part of his CSMITH tool chain, to make sure that the  generated C programs are defined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06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Assertion Checking</a:t>
            </a:r>
            <a:endParaRPr lang="en-US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80" y="914400"/>
            <a:ext cx="4957762" cy="5901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8300" y="914400"/>
            <a:ext cx="7505700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068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Full Verification</a:t>
            </a:r>
            <a:endParaRPr lang="en-US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838200"/>
            <a:ext cx="4886004" cy="5982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7825" y="2581275"/>
            <a:ext cx="7496175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562"/>
            <a:ext cx="8229600" cy="579438"/>
          </a:xfrm>
        </p:spPr>
        <p:txBody>
          <a:bodyPr>
            <a:noAutofit/>
          </a:bodyPr>
          <a:lstStyle/>
          <a:p>
            <a:r>
              <a:rPr lang="en-US" sz="3600" dirty="0" smtClean="0"/>
              <a:t>List Examples – Borrowed from SL tools</a:t>
            </a:r>
            <a:endParaRPr lang="en-US" sz="3600" dirty="0"/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04925"/>
            <a:ext cx="7124700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676400"/>
            <a:ext cx="758190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562"/>
            <a:ext cx="8229600" cy="579438"/>
          </a:xfrm>
        </p:spPr>
        <p:txBody>
          <a:bodyPr>
            <a:noAutofit/>
          </a:bodyPr>
          <a:lstStyle/>
          <a:p>
            <a:r>
              <a:rPr lang="en-US" sz="3600" dirty="0" smtClean="0"/>
              <a:t>Beyond Separation Logic Tools</a:t>
            </a:r>
            <a:endParaRPr lang="en-US" sz="3600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4413" y="1219200"/>
            <a:ext cx="7115175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562"/>
            <a:ext cx="8229600" cy="579438"/>
          </a:xfrm>
        </p:spPr>
        <p:txBody>
          <a:bodyPr>
            <a:noAutofit/>
          </a:bodyPr>
          <a:lstStyle/>
          <a:p>
            <a:r>
              <a:rPr lang="en-US" sz="3600" dirty="0" smtClean="0"/>
              <a:t>Beyond Separation Logic – I/O</a:t>
            </a:r>
            <a:endParaRPr lang="en-US" sz="3600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914400"/>
            <a:ext cx="6553200" cy="592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562"/>
            <a:ext cx="8229600" cy="579438"/>
          </a:xfrm>
        </p:spPr>
        <p:txBody>
          <a:bodyPr>
            <a:noAutofit/>
          </a:bodyPr>
          <a:lstStyle/>
          <a:p>
            <a:r>
              <a:rPr lang="en-US" sz="3600" dirty="0" smtClean="0"/>
              <a:t>Beyond Separation Logic – Stack Inspection</a:t>
            </a:r>
            <a:endParaRPr lang="en-US" sz="3600" dirty="0"/>
          </a:p>
        </p:txBody>
      </p:sp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914400"/>
            <a:ext cx="6805612" cy="594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C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8768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What should the following program evaluate to?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According to the C “standard”, it is </a:t>
            </a:r>
            <a:r>
              <a:rPr lang="en-US" b="1" dirty="0" smtClean="0">
                <a:solidFill>
                  <a:srgbClr val="FF0000"/>
                </a:solidFill>
              </a:rPr>
              <a:t>undefined</a:t>
            </a:r>
          </a:p>
          <a:p>
            <a:r>
              <a:rPr lang="en-US" dirty="0" smtClean="0"/>
              <a:t>GCC4, MSVC: it returns </a:t>
            </a:r>
            <a:r>
              <a:rPr lang="en-US" b="1" dirty="0" smtClean="0">
                <a:solidFill>
                  <a:srgbClr val="FF0000"/>
                </a:solidFill>
              </a:rPr>
              <a:t>4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GCC3, ICC, Clang: it returns </a:t>
            </a:r>
            <a:r>
              <a:rPr lang="en-US" b="1" dirty="0" smtClean="0">
                <a:solidFill>
                  <a:srgbClr val="FF0000"/>
                </a:solidFill>
              </a:rPr>
              <a:t>3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By April 2011, both </a:t>
            </a:r>
            <a:r>
              <a:rPr lang="en-US" dirty="0" err="1" smtClean="0"/>
              <a:t>Frama</a:t>
            </a:r>
            <a:r>
              <a:rPr lang="en-US" dirty="0" smtClean="0"/>
              <a:t>-C (with its Jessie verification plugin) and Havoc "prove" it returns </a:t>
            </a:r>
            <a:r>
              <a:rPr lang="en-US" b="1" dirty="0" smtClean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" name="Rectangle 3"/>
          <p:cNvSpPr/>
          <p:nvPr/>
        </p:nvSpPr>
        <p:spPr>
          <a:xfrm>
            <a:off x="2438400" y="2362200"/>
            <a:ext cx="5486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main(void) {</a:t>
            </a:r>
            <a:br>
              <a:rPr lang="en-US" sz="24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x = 0;</a:t>
            </a:r>
            <a:br>
              <a:rPr lang="en-US" sz="24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return (x = 1) + (x = 2);</a:t>
            </a:r>
            <a:br>
              <a:rPr lang="en-US" sz="24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 (semantics) and Matching Logic (verification)</a:t>
            </a:r>
          </a:p>
          <a:p>
            <a:r>
              <a:rPr lang="en-US" dirty="0" smtClean="0"/>
              <a:t>Formal semantics is useful and practical!</a:t>
            </a:r>
          </a:p>
          <a:p>
            <a:r>
              <a:rPr lang="en-US" dirty="0" smtClean="0"/>
              <a:t>One can use an executable semantics of a language </a:t>
            </a:r>
            <a:r>
              <a:rPr lang="en-US" i="1" dirty="0" smtClean="0"/>
              <a:t>as is </a:t>
            </a:r>
            <a:r>
              <a:rPr lang="en-US" dirty="0" smtClean="0"/>
              <a:t>also for program verification</a:t>
            </a:r>
          </a:p>
          <a:p>
            <a:pPr lvl="1"/>
            <a:r>
              <a:rPr lang="en-US" dirty="0" smtClean="0"/>
              <a:t>As opposed to redefining it as a Hoare logic</a:t>
            </a:r>
          </a:p>
          <a:p>
            <a:r>
              <a:rPr lang="en-US" dirty="0" smtClean="0"/>
              <a:t>Giving a formal semantics is not necessarily painful, it can be fun if one uses the right tools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Formal Semantics Manifesto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868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Programming languages must have formal semantics</a:t>
            </a:r>
            <a:r>
              <a:rPr lang="en-US" sz="4000" b="1" dirty="0" smtClean="0">
                <a:solidFill>
                  <a:srgbClr val="FF0000"/>
                </a:solidFill>
              </a:rPr>
              <a:t>!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(period)</a:t>
            </a:r>
          </a:p>
          <a:p>
            <a:pPr lvl="1"/>
            <a:r>
              <a:rPr lang="en-US" dirty="0" smtClean="0"/>
              <a:t>And analysis/verification tools should build on them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Informal manuals are not sufficient</a:t>
            </a:r>
          </a:p>
          <a:p>
            <a:pPr lvl="1"/>
            <a:r>
              <a:rPr lang="en-US" dirty="0" smtClean="0"/>
              <a:t>Manuals typically have a formal syntax of the language (in an appendix)</a:t>
            </a:r>
          </a:p>
          <a:p>
            <a:pPr lvl="1"/>
            <a:r>
              <a:rPr lang="en-US" dirty="0" smtClean="0"/>
              <a:t>Why not a formal semantics appendix as well?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 and 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We are facing a semantic chaos</a:t>
            </a:r>
          </a:p>
          <a:p>
            <a:pPr lvl="1"/>
            <a:r>
              <a:rPr lang="en-US" dirty="0" smtClean="0"/>
              <a:t>Operational, </a:t>
            </a:r>
            <a:r>
              <a:rPr lang="en-US" dirty="0" err="1" smtClean="0"/>
              <a:t>denotational</a:t>
            </a:r>
            <a:r>
              <a:rPr lang="en-US" dirty="0" smtClean="0"/>
              <a:t>, axiomatic, etc.</a:t>
            </a:r>
          </a:p>
          <a:p>
            <a:pPr lvl="1"/>
            <a:r>
              <a:rPr lang="en-US" dirty="0" smtClean="0"/>
              <a:t>Problematic when dealing with large languages</a:t>
            </a:r>
          </a:p>
          <a:p>
            <a:r>
              <a:rPr lang="en-US" dirty="0" smtClean="0"/>
              <a:t>Why so many semantic styles?</a:t>
            </a:r>
          </a:p>
          <a:p>
            <a:pPr lvl="1"/>
            <a:r>
              <a:rPr lang="en-US" dirty="0" smtClean="0"/>
              <a:t>Since none of them is ideal, they have limitations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We want a powerful, unified foundation for programming language semantics and verification</a:t>
            </a:r>
          </a:p>
          <a:p>
            <a:pPr lvl="1"/>
            <a:r>
              <a:rPr lang="en-US" dirty="0" smtClean="0"/>
              <a:t>One semantics to serve all the purposes!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Minimal Requirements for an Ideal Language Semantic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Should be </a:t>
            </a:r>
            <a:r>
              <a:rPr lang="en-US" dirty="0" smtClean="0">
                <a:solidFill>
                  <a:srgbClr val="FF0000"/>
                </a:solidFill>
              </a:rPr>
              <a:t>expressive</a:t>
            </a:r>
          </a:p>
          <a:p>
            <a:pPr lvl="1"/>
            <a:r>
              <a:rPr lang="en-US" dirty="0" smtClean="0"/>
              <a:t>Substitution or environment-based definitions, abrupt control changes (</a:t>
            </a:r>
            <a:r>
              <a:rPr lang="en-US" dirty="0" err="1" smtClean="0"/>
              <a:t>callcc</a:t>
            </a:r>
            <a:r>
              <a:rPr lang="en-US" dirty="0" smtClean="0"/>
              <a:t>), concurrency, etc.</a:t>
            </a:r>
          </a:p>
          <a:p>
            <a:r>
              <a:rPr lang="en-US" dirty="0" smtClean="0"/>
              <a:t>Should be </a:t>
            </a:r>
            <a:r>
              <a:rPr lang="en-US" dirty="0" smtClean="0">
                <a:solidFill>
                  <a:srgbClr val="FF0000"/>
                </a:solidFill>
              </a:rPr>
              <a:t>executable</a:t>
            </a:r>
          </a:p>
          <a:p>
            <a:pPr lvl="1"/>
            <a:r>
              <a:rPr lang="en-US" dirty="0" smtClean="0"/>
              <a:t>So we can test it and use it in tools (</a:t>
            </a:r>
            <a:r>
              <a:rPr lang="en-US" dirty="0" err="1" smtClean="0"/>
              <a:t>symb</a:t>
            </a:r>
            <a:r>
              <a:rPr lang="en-US" dirty="0" smtClean="0"/>
              <a:t>. exec.)</a:t>
            </a:r>
          </a:p>
          <a:p>
            <a:r>
              <a:rPr lang="en-US" dirty="0" smtClean="0"/>
              <a:t>Should be </a:t>
            </a:r>
            <a:r>
              <a:rPr lang="en-US" dirty="0" smtClean="0">
                <a:solidFill>
                  <a:srgbClr val="FF0000"/>
                </a:solidFill>
              </a:rPr>
              <a:t>modular/compositional </a:t>
            </a:r>
            <a:r>
              <a:rPr lang="en-US" dirty="0" smtClean="0"/>
              <a:t>(thus scale)</a:t>
            </a:r>
          </a:p>
          <a:p>
            <a:pPr lvl="1"/>
            <a:r>
              <a:rPr lang="en-US" dirty="0" smtClean="0"/>
              <a:t>So each feature is defined once and for all</a:t>
            </a:r>
          </a:p>
          <a:p>
            <a:r>
              <a:rPr lang="en-US" dirty="0" smtClean="0"/>
              <a:t>Should serve as a </a:t>
            </a:r>
            <a:r>
              <a:rPr lang="en-US" dirty="0" smtClean="0">
                <a:solidFill>
                  <a:srgbClr val="FF0000"/>
                </a:solidFill>
              </a:rPr>
              <a:t>program logic</a:t>
            </a:r>
          </a:p>
          <a:p>
            <a:pPr lvl="1"/>
            <a:r>
              <a:rPr lang="en-US" dirty="0" smtClean="0"/>
              <a:t>So we can also prove programs correct with 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Semantic Approaches</a:t>
            </a:r>
            <a:br>
              <a:rPr lang="en-US" dirty="0" smtClean="0"/>
            </a:br>
            <a:r>
              <a:rPr lang="en-US" dirty="0" smtClean="0"/>
              <a:t>-Structural Operational Semantics-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534400" cy="4648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Executable</a:t>
            </a:r>
          </a:p>
          <a:p>
            <a:r>
              <a:rPr lang="en-US" dirty="0" smtClean="0"/>
              <a:t>Not very modular/compositional (except </a:t>
            </a:r>
            <a:r>
              <a:rPr lang="en-US" dirty="0" smtClean="0">
                <a:solidFill>
                  <a:srgbClr val="0070C0"/>
                </a:solidFill>
              </a:rPr>
              <a:t>MSOS</a:t>
            </a:r>
            <a:r>
              <a:rPr lang="en-US" dirty="0" smtClean="0"/>
              <a:t>)</a:t>
            </a:r>
          </a:p>
          <a:p>
            <a:r>
              <a:rPr lang="en-US" dirty="0" smtClean="0"/>
              <a:t>Not appropriate for verification</a:t>
            </a:r>
          </a:p>
          <a:p>
            <a:r>
              <a:rPr lang="en-US" dirty="0" smtClean="0"/>
              <a:t>Only interleaving semantics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Semantic Approaches</a:t>
            </a:r>
            <a:br>
              <a:rPr lang="en-US" dirty="0" smtClean="0"/>
            </a:br>
            <a:r>
              <a:rPr lang="en-US" dirty="0" smtClean="0"/>
              <a:t>-Evaluation Contexts-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7848600" cy="4648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Executable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Modular, deals better with control</a:t>
            </a:r>
          </a:p>
          <a:p>
            <a:r>
              <a:rPr lang="en-US" dirty="0" smtClean="0"/>
              <a:t>Very syntactic, rigid</a:t>
            </a:r>
          </a:p>
          <a:p>
            <a:pPr lvl="1"/>
            <a:r>
              <a:rPr lang="en-US" dirty="0" smtClean="0"/>
              <a:t>Enforces substitution-based definitions</a:t>
            </a:r>
          </a:p>
          <a:p>
            <a:pPr lvl="1"/>
            <a:r>
              <a:rPr lang="en-US" dirty="0" smtClean="0"/>
              <a:t>Unsuitable for environment-based definitions</a:t>
            </a:r>
          </a:p>
          <a:p>
            <a:r>
              <a:rPr lang="en-US" dirty="0" smtClean="0"/>
              <a:t>Not appropriate for verification</a:t>
            </a:r>
          </a:p>
          <a:p>
            <a:r>
              <a:rPr lang="en-US" dirty="0" smtClean="0"/>
              <a:t>Only interleaving semantics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9539</TotalTime>
  <Words>1438</Words>
  <Application>Microsoft Office PowerPoint</Application>
  <PresentationFormat>On-screen Show (4:3)</PresentationFormat>
  <Paragraphs>234</Paragraphs>
  <Slides>40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Office Theme</vt:lpstr>
      <vt:lpstr>Matching Logic</vt:lpstr>
      <vt:lpstr>Question</vt:lpstr>
      <vt:lpstr>Current State-of-the-Art in Program Analysis and Verification</vt:lpstr>
      <vt:lpstr>Example of C Program</vt:lpstr>
      <vt:lpstr>A Formal Semantics Manifesto</vt:lpstr>
      <vt:lpstr>Motivation and Goal</vt:lpstr>
      <vt:lpstr>Minimal Requirements for an Ideal Language Semantic Framework</vt:lpstr>
      <vt:lpstr>Current Semantic Approaches -Structural Operational Semantics-</vt:lpstr>
      <vt:lpstr>Current Semantic Approaches -Evaluation Contexts-</vt:lpstr>
      <vt:lpstr>Current Semantic Approaches -Denotational Semantics-</vt:lpstr>
      <vt:lpstr>Current Semantic Approaches -The Chemical Abstract Machine-</vt:lpstr>
      <vt:lpstr>Current Semantic Approaches  -Floyd-Hoare Logic-</vt:lpstr>
      <vt:lpstr>Towards a Better Semantic Approach</vt:lpstr>
      <vt:lpstr>Starting Point: Rewriting Logic</vt:lpstr>
      <vt:lpstr>Rewriting Logic Semantics Project</vt:lpstr>
      <vt:lpstr>The K Framework k-framework.org</vt:lpstr>
      <vt:lpstr>Complete K Definition of KernelC</vt:lpstr>
      <vt:lpstr>Complete K Definition of KernelC</vt:lpstr>
      <vt:lpstr>Complete K Definition of KernelC</vt:lpstr>
      <vt:lpstr>Complete K Definition of KernelC</vt:lpstr>
      <vt:lpstr>K Semantics are Useful</vt:lpstr>
      <vt:lpstr>K Scales</vt:lpstr>
      <vt:lpstr>The K Configuration of C</vt:lpstr>
      <vt:lpstr>Statistics for the C definition</vt:lpstr>
      <vt:lpstr>Matching Logic = K + FOL</vt:lpstr>
      <vt:lpstr>Examples of Patterns</vt:lpstr>
      <vt:lpstr>Matching Logic vs. Separation Logic</vt:lpstr>
      <vt:lpstr>Matching Logic as a Program Logic</vt:lpstr>
      <vt:lpstr>Example – Swapping Values</vt:lpstr>
      <vt:lpstr>Example – Reversing a list</vt:lpstr>
      <vt:lpstr>Partial Correctness</vt:lpstr>
      <vt:lpstr>MatchC Tool DEMO  try it online first at http://fsl.cs.uiuc.edu/index.php/Special:MLOnline</vt:lpstr>
      <vt:lpstr>Semantic Execution</vt:lpstr>
      <vt:lpstr>Assertion Checking</vt:lpstr>
      <vt:lpstr>Full Verification</vt:lpstr>
      <vt:lpstr>List Examples – Borrowed from SL tools</vt:lpstr>
      <vt:lpstr>Beyond Separation Logic Tools</vt:lpstr>
      <vt:lpstr>Beyond Separation Logic – I/O</vt:lpstr>
      <vt:lpstr>Beyond Separation Logic – Stack Inspection</vt:lpstr>
      <vt:lpstr>Conclusions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Matching Logic</dc:title>
  <dc:creator>Luta</dc:creator>
  <cp:lastModifiedBy>Rosu, Grigore</cp:lastModifiedBy>
  <cp:revision>257</cp:revision>
  <dcterms:created xsi:type="dcterms:W3CDTF">2006-08-16T00:00:00Z</dcterms:created>
  <dcterms:modified xsi:type="dcterms:W3CDTF">2011-07-03T16:50:32Z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